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60" r:id="rId4"/>
    <p:sldId id="262" r:id="rId5"/>
    <p:sldId id="264" r:id="rId6"/>
    <p:sldId id="265" r:id="rId7"/>
    <p:sldId id="267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C8CA71-4B29-44ED-986A-2C4C4FDDB7A6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D9D25-66F7-43EB-B3FD-F72E68C489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271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24D1DD-85E1-4907-B35D-FFBD2C15A77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739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708920"/>
            <a:ext cx="6400800" cy="2929880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/>
              <a:t>ЗАНИМАТЕЛЬНАЯ ХИМИЯ</a:t>
            </a:r>
          </a:p>
          <a:p>
            <a:pPr algn="l"/>
            <a:r>
              <a:rPr lang="ru-RU" sz="2000" dirty="0" smtClean="0"/>
              <a:t>ПРАКТИКУМ ПО ХИМИИ</a:t>
            </a:r>
          </a:p>
          <a:p>
            <a:pPr algn="l"/>
            <a:r>
              <a:rPr lang="ru-RU" sz="2000" dirty="0" smtClean="0"/>
              <a:t>ХИМИЯ В БЫТУ</a:t>
            </a:r>
          </a:p>
          <a:p>
            <a:pPr algn="l"/>
            <a:r>
              <a:rPr lang="ru-RU" sz="2000" dirty="0" smtClean="0"/>
              <a:t>ЮНЫЙ ХИМИК</a:t>
            </a:r>
          </a:p>
          <a:p>
            <a:pPr algn="r"/>
            <a:r>
              <a:rPr lang="ru-RU" sz="2000" dirty="0" smtClean="0"/>
              <a:t>УЧИТЕЛЬ ХИМИИ</a:t>
            </a:r>
          </a:p>
          <a:p>
            <a:pPr algn="r"/>
            <a:r>
              <a:rPr lang="ru-RU" sz="2000" dirty="0" smtClean="0"/>
              <a:t> ЦЕНТРА ДОПОЛНИТЕЛЬНОГО</a:t>
            </a:r>
          </a:p>
          <a:p>
            <a:pPr algn="r"/>
            <a:r>
              <a:rPr lang="ru-RU" sz="2000" dirty="0" smtClean="0"/>
              <a:t> ОБРАЗОВАНИЯ САФАЕВА Э.Р.</a:t>
            </a:r>
          </a:p>
          <a:p>
            <a:endParaRPr lang="ru-RU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620688"/>
            <a:ext cx="7772400" cy="1697715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ОТЧЕТ ПО РАБОТЕ В ЦЕНТРЕ ДОПОЛНИТЕЛЬНОГО ОБРАЗОВАНИЯ «ТОЧКА РОСТА»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5230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064896" cy="5904656"/>
          </a:xfrm>
        </p:spPr>
        <p:txBody>
          <a:bodyPr/>
          <a:lstStyle/>
          <a:p>
            <a:pPr marL="0" indent="0" algn="ctr">
              <a:buNone/>
            </a:pPr>
            <a:r>
              <a:rPr lang="ru-RU" sz="1400" dirty="0" smtClean="0"/>
              <a:t>ПРОГРАММЫ ПО ХИМИИ:</a:t>
            </a: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245424" cy="5217760"/>
          </a:xfrm>
        </p:spPr>
        <p:txBody>
          <a:bodyPr>
            <a:normAutofit/>
          </a:bodyPr>
          <a:lstStyle/>
          <a:p>
            <a:r>
              <a:rPr lang="ru-RU" sz="1400" b="1" dirty="0" smtClean="0"/>
              <a:t>Занимались по программа «Занимательная </a:t>
            </a:r>
            <a:r>
              <a:rPr lang="ru-RU" sz="1400" b="1" dirty="0"/>
              <a:t>химия</a:t>
            </a:r>
            <a:r>
              <a:rPr lang="ru-RU" sz="1400" b="1" dirty="0" smtClean="0"/>
              <a:t>»,  </a:t>
            </a:r>
            <a:r>
              <a:rPr lang="ru-RU" sz="1200" dirty="0" smtClean="0"/>
              <a:t>учащиеся</a:t>
            </a:r>
            <a:r>
              <a:rPr lang="ru-RU" sz="1200" dirty="0"/>
              <a:t>, </a:t>
            </a:r>
            <a:r>
              <a:rPr lang="ru-RU" sz="1200" dirty="0" smtClean="0"/>
              <a:t>интересующиеся </a:t>
            </a:r>
            <a:r>
              <a:rPr lang="ru-RU" sz="1200" dirty="0"/>
              <a:t>исследовательской </a:t>
            </a:r>
            <a:r>
              <a:rPr lang="ru-RU" sz="1200" dirty="0" smtClean="0"/>
              <a:t>деятельностью.  За это время у них сформировались  </a:t>
            </a:r>
            <a:r>
              <a:rPr lang="ru-RU" sz="1200" dirty="0"/>
              <a:t>умения ставить цель и организовывать её достижение, а также </a:t>
            </a:r>
            <a:r>
              <a:rPr lang="ru-RU" sz="1200" dirty="0" smtClean="0"/>
              <a:t>креативные качества - </a:t>
            </a:r>
            <a:r>
              <a:rPr lang="ru-RU" sz="1200" dirty="0"/>
              <a:t>гибкость ума, терпимость к противоречиям, критичность, наличие своего мнения, </a:t>
            </a:r>
            <a:r>
              <a:rPr lang="ru-RU" sz="1200" dirty="0" smtClean="0"/>
              <a:t>коммуникативных качества.</a:t>
            </a:r>
          </a:p>
          <a:p>
            <a:r>
              <a:rPr lang="ru-RU" sz="1400" b="1" dirty="0" smtClean="0"/>
              <a:t>На </a:t>
            </a:r>
            <a:r>
              <a:rPr lang="ru-RU" sz="1400" b="1" dirty="0"/>
              <a:t>занятиях внеурочной </a:t>
            </a:r>
            <a:r>
              <a:rPr lang="ru-RU" sz="1400" b="1" dirty="0" smtClean="0"/>
              <a:t>деятельности по программе «Практикум </a:t>
            </a:r>
            <a:r>
              <a:rPr lang="ru-RU" sz="1400" b="1" dirty="0"/>
              <a:t>по химии»</a:t>
            </a:r>
            <a:r>
              <a:rPr lang="ru-RU" sz="1400" b="1" dirty="0" smtClean="0"/>
              <a:t> </a:t>
            </a:r>
            <a:r>
              <a:rPr lang="ru-RU" sz="1200" dirty="0"/>
              <a:t>обучающиеся </a:t>
            </a:r>
            <a:r>
              <a:rPr lang="ru-RU" sz="1200" dirty="0" smtClean="0"/>
              <a:t>дополняли </a:t>
            </a:r>
            <a:r>
              <a:rPr lang="ru-RU" sz="1200" dirty="0"/>
              <a:t>свои знания по химии, </a:t>
            </a:r>
            <a:r>
              <a:rPr lang="ru-RU" sz="1200" dirty="0" smtClean="0"/>
              <a:t>повышали  </a:t>
            </a:r>
            <a:r>
              <a:rPr lang="ru-RU" sz="1200" dirty="0"/>
              <a:t>свой уровень теоретической и экспериментальной подготовки, </a:t>
            </a:r>
            <a:r>
              <a:rPr lang="ru-RU" sz="1200" dirty="0" smtClean="0"/>
              <a:t>научились </a:t>
            </a:r>
            <a:r>
              <a:rPr lang="ru-RU" sz="1200" dirty="0"/>
              <a:t>выполнять несложные химические опыты, пользоваться химической посудой, реактивами, нагревательными приборами, соблюдать правила техники безопасности при проведении химического эксперимента</a:t>
            </a:r>
            <a:r>
              <a:rPr lang="ru-RU" sz="1200" dirty="0" smtClean="0"/>
              <a:t>.  </a:t>
            </a:r>
            <a:r>
              <a:rPr lang="ru-RU" sz="1200" dirty="0"/>
              <a:t>Т</a:t>
            </a:r>
            <a:r>
              <a:rPr lang="ru-RU" sz="1200" dirty="0" smtClean="0"/>
              <a:t>акие </a:t>
            </a:r>
            <a:r>
              <a:rPr lang="ru-RU" sz="1200" dirty="0"/>
              <a:t>занятия </a:t>
            </a:r>
            <a:r>
              <a:rPr lang="ru-RU" sz="1200" dirty="0" smtClean="0"/>
              <a:t> пробуждают  </a:t>
            </a:r>
            <a:r>
              <a:rPr lang="ru-RU" sz="1200" dirty="0"/>
              <a:t>у учащихся интерес к химической </a:t>
            </a:r>
            <a:r>
              <a:rPr lang="ru-RU" sz="1200" dirty="0" smtClean="0"/>
              <a:t>науке, стимулируют </a:t>
            </a:r>
            <a:r>
              <a:rPr lang="ru-RU" sz="1200" dirty="0"/>
              <a:t>дальнейшее изучение химии. Химические знания, сформированные на занятиях информационная культура учащихся, могут быть использованы ими для раскрытия различных проявлений связи химии с жизнью</a:t>
            </a:r>
            <a:r>
              <a:rPr lang="ru-RU" sz="1200" dirty="0" smtClean="0"/>
              <a:t>.</a:t>
            </a:r>
          </a:p>
          <a:p>
            <a:r>
              <a:rPr lang="ru-RU" sz="1400" b="1" dirty="0"/>
              <a:t>На занятиях по </a:t>
            </a:r>
            <a:r>
              <a:rPr lang="ru-RU" sz="1400" b="1" dirty="0" smtClean="0"/>
              <a:t>программе «Химия в быту» </a:t>
            </a:r>
            <a:r>
              <a:rPr lang="ru-RU" sz="1200" dirty="0" smtClean="0"/>
              <a:t>формировались умения </a:t>
            </a:r>
            <a:r>
              <a:rPr lang="ru-RU" sz="1200" dirty="0"/>
              <a:t>безопасного обращения с веществами, используемыми в повседневной жизни, </a:t>
            </a:r>
            <a:r>
              <a:rPr lang="ru-RU" sz="1200" dirty="0" smtClean="0"/>
              <a:t>закладывались </a:t>
            </a:r>
            <a:r>
              <a:rPr lang="ru-RU" sz="1200" dirty="0"/>
              <a:t>нормы здорового образа жизни. Знакомство обучающихся с химическими веществами, из которых состоит окружающий мир, </a:t>
            </a:r>
            <a:r>
              <a:rPr lang="ru-RU" sz="1200" dirty="0" smtClean="0"/>
              <a:t>позволит </a:t>
            </a:r>
            <a:r>
              <a:rPr lang="ru-RU" sz="1200" dirty="0"/>
              <a:t>раскрыть важнейшие взаимосвязи человека и различных веществ в среде его обитания</a:t>
            </a:r>
            <a:r>
              <a:rPr lang="ru-RU" sz="1200" dirty="0" smtClean="0"/>
              <a:t>.</a:t>
            </a:r>
            <a:endParaRPr lang="ru-RU" sz="1200" dirty="0"/>
          </a:p>
          <a:p>
            <a:pPr lvl="0"/>
            <a:r>
              <a:rPr lang="ru-RU" sz="1200" dirty="0" smtClean="0"/>
              <a:t> </a:t>
            </a:r>
            <a:r>
              <a:rPr lang="ru-RU" sz="1400" b="1" dirty="0" smtClean="0"/>
              <a:t>При реализации программы «Юный химик» </a:t>
            </a:r>
            <a:r>
              <a:rPr lang="ru-RU" sz="1200" dirty="0" smtClean="0"/>
              <a:t>развивались познавательные </a:t>
            </a:r>
            <a:r>
              <a:rPr lang="ru-RU" sz="1200" dirty="0"/>
              <a:t>запросы детей, </a:t>
            </a:r>
            <a:r>
              <a:rPr lang="ru-RU" sz="1200" dirty="0" smtClean="0"/>
              <a:t>исследовательский </a:t>
            </a:r>
            <a:r>
              <a:rPr lang="ru-RU" sz="1200" dirty="0"/>
              <a:t>подход к изучению окружающего мира и умение применять свои знания на практике, </a:t>
            </a:r>
            <a:r>
              <a:rPr lang="ru-RU" sz="1200" dirty="0" smtClean="0"/>
              <a:t>расширились знания </a:t>
            </a:r>
            <a:r>
              <a:rPr lang="ru-RU" sz="1200" dirty="0"/>
              <a:t>о применении веществ в повседневной </a:t>
            </a:r>
            <a:r>
              <a:rPr lang="ru-RU" sz="1200" dirty="0" smtClean="0"/>
              <a:t>жизни, реализовался общекультурный компонент. Развивалось </a:t>
            </a:r>
            <a:r>
              <a:rPr lang="ru-RU" sz="1200" dirty="0"/>
              <a:t>умение проектирования своей деятельности;</a:t>
            </a:r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14257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32657"/>
            <a:ext cx="8640960" cy="2520280"/>
          </a:xfrm>
          <a:noFill/>
        </p:spPr>
        <p:txBody>
          <a:bodyPr>
            <a:noAutofit/>
          </a:bodyPr>
          <a:lstStyle/>
          <a:p>
            <a:pPr marL="182880" indent="0" algn="ctr">
              <a:buNone/>
            </a:pP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  <a:latin typeface="TruthCYR Black" pitchFamily="50" charset="-52"/>
              </a:rPr>
              <a:t/>
            </a:r>
            <a:br>
              <a:rPr lang="ru-RU" sz="2000" b="1" i="1" dirty="0">
                <a:solidFill>
                  <a:schemeClr val="tx2">
                    <a:lumMod val="50000"/>
                  </a:schemeClr>
                </a:solidFill>
                <a:latin typeface="TruthCYR Black" pitchFamily="50" charset="-52"/>
              </a:rPr>
            </a:br>
            <a:r>
              <a:rPr lang="ru-RU" sz="1600" b="1" i="1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ruthCYR Black" pitchFamily="50" charset="-52"/>
              </a:rPr>
              <a:t>Научно-технологический </a:t>
            </a:r>
            <a:r>
              <a:rPr lang="ru-RU" sz="1600" b="1" i="1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ruthCYR Black" pitchFamily="50" charset="-52"/>
              </a:rPr>
              <a:t>проект</a:t>
            </a:r>
            <a:br>
              <a:rPr lang="ru-RU" sz="1600" b="1" i="1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ruthCYR Black" pitchFamily="50" charset="-52"/>
              </a:rPr>
            </a:br>
            <a:r>
              <a:rPr lang="ru-RU" sz="1600" b="1" i="1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ruthCYR Black" pitchFamily="50" charset="-52"/>
              </a:rPr>
              <a:t>                для участия в Региональном треке Всероссийского конкурса</a:t>
            </a:r>
            <a:br>
              <a:rPr lang="ru-RU" sz="1600" b="1" i="1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ruthCYR Black" pitchFamily="50" charset="-52"/>
              </a:rPr>
            </a:br>
            <a:r>
              <a:rPr lang="ru-RU" sz="1600" b="1" i="1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ruthCYR Black" pitchFamily="50" charset="-52"/>
              </a:rPr>
              <a:t>научно-технологических проектов «Большие вызовы»</a:t>
            </a:r>
            <a:br>
              <a:rPr lang="ru-RU" sz="1600" b="1" i="1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ruthCYR Black" pitchFamily="50" charset="-52"/>
              </a:rPr>
            </a:br>
            <a:r>
              <a:rPr lang="ru-RU" sz="1600" b="1" i="1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ruthCYR Black" pitchFamily="50" charset="-52"/>
              </a:rPr>
              <a:t> в 2021-2022 учебном году</a:t>
            </a:r>
            <a:br>
              <a:rPr lang="ru-RU" sz="1600" b="1" i="1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ruthCYR Black" pitchFamily="50" charset="-52"/>
              </a:rPr>
            </a:br>
            <a:r>
              <a:rPr lang="ru-RU" sz="1600" b="1" i="1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ruthCYR Black" pitchFamily="50" charset="-52"/>
              </a:rPr>
              <a:t>обучающихся 7-11 классов общеобразовательных организаций</a:t>
            </a:r>
            <a:br>
              <a:rPr lang="ru-RU" sz="1600" b="1" i="1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ruthCYR Black" pitchFamily="50" charset="-52"/>
              </a:rPr>
            </a:br>
            <a:r>
              <a:rPr lang="ru-RU" sz="1600" b="1" i="1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ruthCYR Black" pitchFamily="50" charset="-52"/>
              </a:rPr>
              <a:t>Ставропольского края</a:t>
            </a:r>
            <a:br>
              <a:rPr lang="ru-RU" sz="1600" b="1" i="1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ruthCYR Black" pitchFamily="50" charset="-52"/>
              </a:rPr>
            </a:br>
            <a:r>
              <a:rPr lang="ru-RU" sz="1600" b="1" i="1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ruthCYR Black" pitchFamily="50" charset="-52"/>
              </a:rPr>
              <a:t>Направление: Генетика и биомедицина</a:t>
            </a:r>
            <a:br>
              <a:rPr lang="ru-RU" sz="1600" b="1" i="1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ruthCYR Black" pitchFamily="50" charset="-52"/>
              </a:rPr>
            </a:br>
            <a:r>
              <a:rPr lang="ru-RU" sz="1600" b="1" i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66CC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ruthCYR Black" pitchFamily="50" charset="-52"/>
              </a:rPr>
              <a:t/>
            </a:r>
            <a:br>
              <a:rPr lang="ru-RU" sz="1600" b="1" i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66CC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ruthCYR Black" pitchFamily="50" charset="-52"/>
              </a:rPr>
            </a:br>
            <a:r>
              <a:rPr lang="ru-RU" sz="1600" b="1" i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ruthCYR Black" pitchFamily="50" charset="-52"/>
              </a:rPr>
              <a:t/>
            </a:r>
            <a:br>
              <a:rPr lang="ru-RU" sz="1600" b="1" i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ruthCYR Black" pitchFamily="50" charset="-52"/>
              </a:rPr>
            </a:br>
            <a:r>
              <a:rPr lang="ru-RU" sz="2400" b="1" i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ruthCYR Black" pitchFamily="50" charset="-52"/>
              </a:rPr>
              <a:t>Тема</a:t>
            </a:r>
            <a:r>
              <a:rPr lang="ru-RU" sz="2400" b="1" i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ruthCYR Black" pitchFamily="50" charset="-52"/>
              </a:rPr>
              <a:t>: « Оценка распространенности анемии у школьников и анализ факторов риска ее развития»</a:t>
            </a:r>
            <a:br>
              <a:rPr lang="ru-RU" sz="2400" b="1" i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ruthCYR Black" pitchFamily="50" charset="-52"/>
              </a:rPr>
            </a:br>
            <a:endParaRPr lang="ru-RU" sz="2400" b="1" i="1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TruthCYR Black" pitchFamily="50" charset="-52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4221088"/>
            <a:ext cx="6400800" cy="1753982"/>
          </a:xfrm>
          <a:noFill/>
        </p:spPr>
        <p:txBody>
          <a:bodyPr>
            <a:noAutofit/>
          </a:bodyPr>
          <a:lstStyle/>
          <a:p>
            <a:endParaRPr lang="ru-RU" sz="1200" dirty="0" smtClean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endParaRPr lang="ru-RU" sz="1200" dirty="0" smtClean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Arial Black" panose="020B0A04020102020204" pitchFamily="34" charset="0"/>
              </a:rPr>
              <a:t>Выполнила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Arial Black" panose="020B0A04020102020204" pitchFamily="34" charset="0"/>
              </a:rPr>
              <a:t>: ученица 11 класса МКОУ СОШ № 16</a:t>
            </a:r>
          </a:p>
          <a:p>
            <a:r>
              <a:rPr lang="ru-RU" sz="1400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Arial Black" panose="020B0A04020102020204" pitchFamily="34" charset="0"/>
              </a:rPr>
              <a:t> аул Малый </a:t>
            </a:r>
            <a:r>
              <a:rPr lang="ru-RU" sz="1400" dirty="0" err="1">
                <a:solidFill>
                  <a:schemeClr val="accent2">
                    <a:lumMod val="75000"/>
                  </a:schemeClr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Arial Black" panose="020B0A04020102020204" pitchFamily="34" charset="0"/>
              </a:rPr>
              <a:t>Барханчак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Arial Black" panose="020B0A04020102020204" pitchFamily="34" charset="0"/>
              </a:rPr>
              <a:t> </a:t>
            </a:r>
            <a:r>
              <a:rPr lang="ru-RU" sz="1400" dirty="0" err="1">
                <a:solidFill>
                  <a:schemeClr val="accent2">
                    <a:lumMod val="75000"/>
                  </a:schemeClr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Arial Black" panose="020B0A04020102020204" pitchFamily="34" charset="0"/>
              </a:rPr>
              <a:t>Ипатовского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Arial Black" panose="020B0A04020102020204" pitchFamily="34" charset="0"/>
              </a:rPr>
              <a:t>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Arial Black" panose="020B0A04020102020204" pitchFamily="34" charset="0"/>
              </a:rPr>
              <a:t>ГО</a:t>
            </a:r>
          </a:p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Arial Black" panose="020B0A04020102020204" pitchFamily="34" charset="0"/>
              </a:rPr>
              <a:t> </a:t>
            </a:r>
            <a:r>
              <a:rPr lang="ru-RU" sz="1400" dirty="0" err="1">
                <a:solidFill>
                  <a:schemeClr val="accent2">
                    <a:lumMod val="75000"/>
                  </a:schemeClr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Arial Black" panose="020B0A04020102020204" pitchFamily="34" charset="0"/>
              </a:rPr>
              <a:t>Мавлитова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Arial Black" panose="020B0A04020102020204" pitchFamily="34" charset="0"/>
              </a:rPr>
              <a:t> </a:t>
            </a:r>
            <a:r>
              <a:rPr lang="ru-RU" sz="1400" dirty="0" err="1" smtClean="0">
                <a:solidFill>
                  <a:schemeClr val="accent2">
                    <a:lumMod val="75000"/>
                  </a:schemeClr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Arial Black" panose="020B0A04020102020204" pitchFamily="34" charset="0"/>
              </a:rPr>
              <a:t>Айла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Arial Black" panose="020B0A04020102020204" pitchFamily="34" charset="0"/>
              </a:rPr>
              <a:t> </a:t>
            </a:r>
            <a:r>
              <a:rPr lang="ru-RU" sz="1400" dirty="0" err="1" smtClean="0">
                <a:solidFill>
                  <a:schemeClr val="accent2">
                    <a:lumMod val="75000"/>
                  </a:schemeClr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Arial Black" panose="020B0A04020102020204" pitchFamily="34" charset="0"/>
              </a:rPr>
              <a:t>Бахтияровна</a:t>
            </a:r>
            <a:endParaRPr lang="ru-RU" sz="1400" dirty="0">
              <a:solidFill>
                <a:schemeClr val="accent2">
                  <a:lumMod val="75000"/>
                </a:schemeClr>
              </a:solidFill>
              <a:effectLst>
                <a:reflection blurRad="6350" stA="50000" endA="300" endPos="50000" dist="29997" dir="5400000" sy="-100000" algn="bl" rotWithShape="0"/>
              </a:effectLst>
              <a:latin typeface="Arial Black" panose="020B0A04020102020204" pitchFamily="34" charset="0"/>
            </a:endParaRPr>
          </a:p>
          <a:p>
            <a:r>
              <a:rPr lang="ru-RU" sz="1400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Arial Black" panose="020B0A04020102020204" pitchFamily="34" charset="0"/>
              </a:rPr>
              <a:t>Руководитель: учитель химии </a:t>
            </a:r>
            <a:r>
              <a:rPr lang="ru-RU" sz="1400" dirty="0" err="1">
                <a:solidFill>
                  <a:schemeClr val="accent2">
                    <a:lumMod val="75000"/>
                  </a:schemeClr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Arial Black" panose="020B0A04020102020204" pitchFamily="34" charset="0"/>
              </a:rPr>
              <a:t>Сафаева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Arial Black" panose="020B0A04020102020204" pitchFamily="34" charset="0"/>
              </a:rPr>
              <a:t>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Arial Black" panose="020B0A04020102020204" pitchFamily="34" charset="0"/>
              </a:rPr>
              <a:t>Эльза </a:t>
            </a:r>
            <a:r>
              <a:rPr lang="ru-RU" sz="1400" dirty="0" err="1" smtClean="0">
                <a:solidFill>
                  <a:schemeClr val="accent2">
                    <a:lumMod val="75000"/>
                  </a:schemeClr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Arial Black" panose="020B0A04020102020204" pitchFamily="34" charset="0"/>
              </a:rPr>
              <a:t>Равильевна</a:t>
            </a:r>
            <a:endParaRPr lang="ru-RU" sz="1400" dirty="0" smtClean="0">
              <a:solidFill>
                <a:schemeClr val="accent2">
                  <a:lumMod val="75000"/>
                </a:schemeClr>
              </a:solidFill>
              <a:effectLst>
                <a:reflection blurRad="6350" stA="50000" endA="300" endPos="50000" dist="29997" dir="5400000" sy="-100000" algn="bl" rotWithShape="0"/>
              </a:effectLst>
              <a:latin typeface="Arial Black" panose="020B0A04020102020204" pitchFamily="34" charset="0"/>
            </a:endParaRPr>
          </a:p>
          <a:p>
            <a:pPr algn="ctr"/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2022 год</a:t>
            </a:r>
          </a:p>
        </p:txBody>
      </p:sp>
    </p:spTree>
    <p:extLst>
      <p:ext uri="{BB962C8B-B14F-4D97-AF65-F5344CB8AC3E}">
        <p14:creationId xmlns:p14="http://schemas.microsoft.com/office/powerpoint/2010/main" val="19800601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04664"/>
            <a:ext cx="6512511" cy="1296144"/>
          </a:xfrm>
        </p:spPr>
        <p:txBody>
          <a:bodyPr/>
          <a:lstStyle/>
          <a:p>
            <a:pPr algn="ctr"/>
            <a:r>
              <a:rPr lang="ru-RU" sz="1400" dirty="0" smtClean="0"/>
              <a:t>муниципальное   казенное общеобразовательное учреждение</a:t>
            </a:r>
            <a:br>
              <a:rPr lang="ru-RU" sz="1400" dirty="0" smtClean="0"/>
            </a:br>
            <a:r>
              <a:rPr lang="ru-RU" sz="1400" dirty="0" smtClean="0"/>
              <a:t>средняя общеобразовательная школа №16 аул Малый </a:t>
            </a:r>
            <a:r>
              <a:rPr lang="ru-RU" sz="1400" dirty="0" err="1" smtClean="0"/>
              <a:t>Барханчак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err="1" smtClean="0"/>
              <a:t>Ипатовского</a:t>
            </a:r>
            <a:r>
              <a:rPr lang="ru-RU" sz="1400" dirty="0" smtClean="0"/>
              <a:t> района Ставропольского края</a:t>
            </a:r>
            <a:endParaRPr lang="ru-RU" sz="14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dirty="0"/>
              <a:t> </a:t>
            </a:r>
          </a:p>
          <a:p>
            <a:r>
              <a:rPr lang="ru-RU" dirty="0"/>
              <a:t> </a:t>
            </a:r>
            <a:endParaRPr lang="ru-RU" b="1" dirty="0"/>
          </a:p>
          <a:p>
            <a:r>
              <a:rPr lang="ru-RU" dirty="0"/>
              <a:t> </a:t>
            </a:r>
            <a:endParaRPr lang="ru-RU" b="1" dirty="0"/>
          </a:p>
          <a:p>
            <a:r>
              <a:rPr lang="ru-RU" dirty="0"/>
              <a:t> </a:t>
            </a:r>
            <a:endParaRPr lang="ru-RU" b="1" dirty="0"/>
          </a:p>
          <a:p>
            <a:r>
              <a:rPr lang="ru-RU" dirty="0"/>
              <a:t> </a:t>
            </a:r>
            <a:endParaRPr lang="ru-RU" b="1" dirty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305342"/>
            <a:ext cx="8424936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dirty="0"/>
              <a:t>Научно - исследовательская работа</a:t>
            </a:r>
          </a:p>
          <a:p>
            <a:pPr algn="ctr"/>
            <a:r>
              <a:rPr lang="ru-RU" dirty="0" smtClean="0"/>
              <a:t> </a:t>
            </a:r>
            <a:r>
              <a:rPr lang="ru-RU" sz="1100" dirty="0" smtClean="0"/>
              <a:t>ДЛЯ УЧАСТИЯ В ЕЖЕГОДНОМ КОНКУРСЕ УЧЕНИЧЕСКИХ ПРОИЗВОДСТВЕННЫХ БРИГАД </a:t>
            </a:r>
          </a:p>
          <a:p>
            <a:pPr algn="ctr"/>
            <a:r>
              <a:rPr lang="ru-RU" sz="1100" dirty="0" smtClean="0"/>
              <a:t>В НОМИНАЦИИ  «ЖИВОТНОВОД»</a:t>
            </a:r>
            <a:endParaRPr lang="ru-RU" sz="1100" dirty="0"/>
          </a:p>
          <a:p>
            <a:endParaRPr lang="ru-RU" sz="1200" dirty="0" smtClean="0"/>
          </a:p>
          <a:p>
            <a:endParaRPr lang="ru-RU" dirty="0"/>
          </a:p>
          <a:p>
            <a:pPr algn="ctr"/>
            <a:r>
              <a:rPr lang="ru-RU" dirty="0" smtClean="0"/>
              <a:t>Тема</a:t>
            </a:r>
            <a:r>
              <a:rPr lang="ru-RU" dirty="0"/>
              <a:t>: «Влияние комбикорма на яйценоскость </a:t>
            </a:r>
            <a:r>
              <a:rPr lang="ru-RU" dirty="0" smtClean="0"/>
              <a:t>кур-несушек»</a:t>
            </a:r>
            <a:endParaRPr lang="ru-RU" b="1" dirty="0"/>
          </a:p>
          <a:p>
            <a:pPr algn="ctr"/>
            <a:r>
              <a:rPr lang="ru-RU" dirty="0"/>
              <a:t> </a:t>
            </a:r>
          </a:p>
          <a:p>
            <a:pPr algn="r"/>
            <a:r>
              <a:rPr lang="ru-RU" b="1" dirty="0"/>
              <a:t>      Автор работы: </a:t>
            </a:r>
            <a:r>
              <a:rPr lang="ru-RU" dirty="0" err="1"/>
              <a:t>Аббасова</a:t>
            </a:r>
            <a:r>
              <a:rPr lang="ru-RU" dirty="0"/>
              <a:t> Ирина </a:t>
            </a:r>
            <a:r>
              <a:rPr lang="ru-RU" dirty="0" err="1"/>
              <a:t>Ильнуровна</a:t>
            </a:r>
            <a:endParaRPr lang="ru-RU" b="1" dirty="0"/>
          </a:p>
          <a:p>
            <a:pPr algn="r"/>
            <a:r>
              <a:rPr lang="ru-RU" dirty="0"/>
              <a:t>               ученица </a:t>
            </a:r>
            <a:r>
              <a:rPr lang="ru-RU" dirty="0" smtClean="0"/>
              <a:t>11 </a:t>
            </a:r>
            <a:r>
              <a:rPr lang="ru-RU" dirty="0"/>
              <a:t>класса </a:t>
            </a:r>
            <a:endParaRPr lang="ru-RU" b="1" dirty="0"/>
          </a:p>
          <a:p>
            <a:pPr algn="r"/>
            <a:r>
              <a:rPr lang="ru-RU" b="1" dirty="0"/>
              <a:t> Руководитель: </a:t>
            </a:r>
            <a:r>
              <a:rPr lang="ru-RU" dirty="0" err="1"/>
              <a:t>Сафаева</a:t>
            </a:r>
            <a:r>
              <a:rPr lang="ru-RU" dirty="0"/>
              <a:t> Эльза </a:t>
            </a:r>
            <a:r>
              <a:rPr lang="ru-RU" dirty="0" err="1"/>
              <a:t>Равилевна</a:t>
            </a:r>
            <a:r>
              <a:rPr lang="ru-RU" dirty="0"/>
              <a:t>,</a:t>
            </a:r>
            <a:endParaRPr lang="ru-RU" b="1" dirty="0"/>
          </a:p>
          <a:p>
            <a:pPr algn="r"/>
            <a:r>
              <a:rPr lang="ru-RU" b="1" dirty="0"/>
              <a:t>          </a:t>
            </a:r>
            <a:r>
              <a:rPr lang="ru-RU" dirty="0"/>
              <a:t>учитель химии</a:t>
            </a:r>
            <a:endParaRPr lang="ru-RU" b="1" dirty="0"/>
          </a:p>
          <a:p>
            <a:r>
              <a:rPr lang="ru-RU" dirty="0"/>
              <a:t>                 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pPr algn="ctr"/>
            <a:r>
              <a:rPr lang="ru-RU" dirty="0"/>
              <a:t>аул Малый </a:t>
            </a:r>
            <a:r>
              <a:rPr lang="ru-RU" dirty="0" err="1"/>
              <a:t>Барханчак</a:t>
            </a:r>
            <a:r>
              <a:rPr lang="ru-RU" dirty="0"/>
              <a:t>  </a:t>
            </a:r>
            <a:r>
              <a:rPr lang="ru-RU" dirty="0" smtClean="0"/>
              <a:t>2021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5529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04664"/>
            <a:ext cx="6512511" cy="1296144"/>
          </a:xfrm>
        </p:spPr>
        <p:txBody>
          <a:bodyPr/>
          <a:lstStyle/>
          <a:p>
            <a:pPr algn="ctr"/>
            <a:r>
              <a:rPr lang="ru-RU" sz="1400" dirty="0"/>
              <a:t>муниципальное   казенное общеобразовательное учреждение</a:t>
            </a:r>
            <a:br>
              <a:rPr lang="ru-RU" sz="1400" dirty="0"/>
            </a:br>
            <a:r>
              <a:rPr lang="ru-RU" sz="1400" dirty="0"/>
              <a:t>средняя общеобразовательная школа №16 аул Малый </a:t>
            </a:r>
            <a:r>
              <a:rPr lang="ru-RU" sz="1400" dirty="0" err="1"/>
              <a:t>Барханчак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err="1"/>
              <a:t>Ипатовского</a:t>
            </a:r>
            <a:r>
              <a:rPr lang="ru-RU" sz="1400" dirty="0"/>
              <a:t> района Ставропольского края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dirty="0"/>
              <a:t> </a:t>
            </a:r>
          </a:p>
          <a:p>
            <a:r>
              <a:rPr lang="ru-RU" dirty="0"/>
              <a:t> </a:t>
            </a:r>
            <a:endParaRPr lang="ru-RU" b="1" dirty="0"/>
          </a:p>
          <a:p>
            <a:r>
              <a:rPr lang="ru-RU" dirty="0"/>
              <a:t> </a:t>
            </a:r>
            <a:endParaRPr lang="ru-RU" b="1" dirty="0"/>
          </a:p>
          <a:p>
            <a:r>
              <a:rPr lang="ru-RU" dirty="0"/>
              <a:t> </a:t>
            </a:r>
            <a:endParaRPr lang="ru-RU" b="1" dirty="0"/>
          </a:p>
          <a:p>
            <a:r>
              <a:rPr lang="ru-RU" dirty="0"/>
              <a:t> </a:t>
            </a:r>
            <a:endParaRPr lang="ru-RU" b="1" dirty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305342"/>
            <a:ext cx="8424936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dirty="0" smtClean="0"/>
              <a:t>НАУЧНО – ИССЛЕДОВАТЕЛЬСКАЯ РАБОТА</a:t>
            </a:r>
          </a:p>
          <a:p>
            <a:pPr algn="ctr"/>
            <a:r>
              <a:rPr lang="ru-RU" b="1" dirty="0" smtClean="0"/>
              <a:t>         </a:t>
            </a:r>
            <a:r>
              <a:rPr lang="ru-RU" sz="1200" b="1" dirty="0" smtClean="0"/>
              <a:t>ДЛЯ УЧАСТИЯ В ЕЖЕГОДНОМ КОНКУРСЕ УЧЕНИЧЕСКИХ ПРОИЗВОДСТВЕННЫХ БРИГАД</a:t>
            </a:r>
          </a:p>
          <a:p>
            <a:pPr algn="ctr"/>
            <a:r>
              <a:rPr lang="ru-RU" sz="1200" b="1" dirty="0" smtClean="0"/>
              <a:t>В НОМИНАЦИИ «ВЕТЕРИНАРНЫЙ ВРАЧ» </a:t>
            </a:r>
          </a:p>
          <a:p>
            <a:endParaRPr lang="ru-RU" sz="1200" b="1" dirty="0" smtClean="0"/>
          </a:p>
          <a:p>
            <a:endParaRPr lang="ru-RU" dirty="0"/>
          </a:p>
          <a:p>
            <a:pPr algn="ctr"/>
            <a:r>
              <a:rPr lang="ru-RU" dirty="0" smtClean="0"/>
              <a:t>Тема</a:t>
            </a:r>
            <a:r>
              <a:rPr lang="ru-RU" dirty="0"/>
              <a:t>: </a:t>
            </a:r>
            <a:r>
              <a:rPr lang="ru-RU" dirty="0" smtClean="0"/>
              <a:t>«ПУХОПЕРОЕДЫ: БОРОТЬСЯ ИЛИ СОСУЩЕСТВОВАТЬ?»</a:t>
            </a:r>
            <a:endParaRPr lang="ru-RU" b="1" dirty="0"/>
          </a:p>
          <a:p>
            <a:pPr algn="ctr"/>
            <a:r>
              <a:rPr lang="ru-RU" dirty="0"/>
              <a:t> </a:t>
            </a:r>
          </a:p>
          <a:p>
            <a:pPr algn="r"/>
            <a:r>
              <a:rPr lang="ru-RU" b="1" dirty="0"/>
              <a:t>      Автор работы: </a:t>
            </a:r>
            <a:r>
              <a:rPr lang="ru-RU" dirty="0" err="1" smtClean="0"/>
              <a:t>Джумасятов</a:t>
            </a:r>
            <a:r>
              <a:rPr lang="ru-RU" dirty="0" smtClean="0"/>
              <a:t> Эмир Тимурович</a:t>
            </a:r>
            <a:endParaRPr lang="ru-RU" b="1" dirty="0"/>
          </a:p>
          <a:p>
            <a:pPr algn="r"/>
            <a:r>
              <a:rPr lang="ru-RU" dirty="0"/>
              <a:t>               </a:t>
            </a:r>
            <a:r>
              <a:rPr lang="ru-RU" dirty="0" smtClean="0"/>
              <a:t>ученик 11 </a:t>
            </a:r>
            <a:r>
              <a:rPr lang="ru-RU" dirty="0"/>
              <a:t>класса </a:t>
            </a:r>
            <a:endParaRPr lang="ru-RU" b="1" dirty="0" smtClean="0"/>
          </a:p>
          <a:p>
            <a:pPr algn="r"/>
            <a:r>
              <a:rPr lang="ru-RU" b="1" dirty="0" smtClean="0"/>
              <a:t> Руководитель: </a:t>
            </a:r>
            <a:r>
              <a:rPr lang="ru-RU" dirty="0" err="1" smtClean="0"/>
              <a:t>Сафаева</a:t>
            </a:r>
            <a:r>
              <a:rPr lang="ru-RU" dirty="0" smtClean="0"/>
              <a:t> Эльза </a:t>
            </a:r>
            <a:r>
              <a:rPr lang="ru-RU" dirty="0" err="1" smtClean="0"/>
              <a:t>Равилевна</a:t>
            </a:r>
            <a:r>
              <a:rPr lang="ru-RU" dirty="0" smtClean="0"/>
              <a:t>,</a:t>
            </a:r>
            <a:endParaRPr lang="ru-RU" b="1" dirty="0" smtClean="0"/>
          </a:p>
          <a:p>
            <a:pPr algn="r"/>
            <a:r>
              <a:rPr lang="ru-RU" b="1" dirty="0" smtClean="0"/>
              <a:t>          </a:t>
            </a:r>
            <a:r>
              <a:rPr lang="ru-RU" dirty="0"/>
              <a:t>учитель химии</a:t>
            </a:r>
            <a:endParaRPr lang="ru-RU" b="1" dirty="0"/>
          </a:p>
          <a:p>
            <a:r>
              <a:rPr lang="ru-RU" dirty="0"/>
              <a:t>                 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pPr algn="ctr"/>
            <a:r>
              <a:rPr lang="ru-RU" dirty="0"/>
              <a:t>аул Малый </a:t>
            </a:r>
            <a:r>
              <a:rPr lang="ru-RU" dirty="0" err="1"/>
              <a:t>Барханчак</a:t>
            </a:r>
            <a:r>
              <a:rPr lang="ru-RU" dirty="0"/>
              <a:t>  </a:t>
            </a:r>
            <a:r>
              <a:rPr lang="ru-RU" dirty="0" smtClean="0"/>
              <a:t>2021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716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4284033" cy="3024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618" y="277687"/>
            <a:ext cx="4211960" cy="3000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09964"/>
            <a:ext cx="4500057" cy="3067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576" y="2990133"/>
            <a:ext cx="3874043" cy="3707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5375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131"/>
            <a:ext cx="2322258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15521"/>
            <a:ext cx="2580666" cy="3051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346" y="173045"/>
            <a:ext cx="2293828" cy="2862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284538"/>
            <a:ext cx="2376788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346" y="3329851"/>
            <a:ext cx="2417877" cy="3223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68471"/>
            <a:ext cx="2304256" cy="3071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823396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83</TotalTime>
  <Words>361</Words>
  <Application>Microsoft Office PowerPoint</Application>
  <PresentationFormat>Экран (4:3)</PresentationFormat>
  <Paragraphs>70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ОТЧЕТ ПО РАБОТЕ В ЦЕНТРЕ ДОПОЛНИТЕЛЬНОГО ОБРАЗОВАНИЯ «ТОЧКА РОСТА»</vt:lpstr>
      <vt:lpstr>ПРОГРАММЫ ПО ХИМИИ:</vt:lpstr>
      <vt:lpstr> Научно-технологический проект                 для участия в Региональном треке Всероссийского конкурса научно-технологических проектов «Большие вызовы»  в 2021-2022 учебном году обучающихся 7-11 классов общеобразовательных организаций Ставропольского края Направление: Генетика и биомедицина   Тема: « Оценка распространенности анемии у школьников и анализ факторов риска ее развития» </vt:lpstr>
      <vt:lpstr>муниципальное   казенное общеобразовательное учреждение средняя общеобразовательная школа №16 аул Малый Барханчак Ипатовского района Ставропольского края</vt:lpstr>
      <vt:lpstr>муниципальное   казенное общеобразовательное учреждение средняя общеобразовательная школа №16 аул Малый Барханчак Ипатовского района Ставропольского края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ПО РАБОТЕ В ЦЕНТРЕ ДОПОЛНИТЕЛЬНОГО ОБРАЗОВАНИЯ «ТОЧКА РОСТА»</dc:title>
  <dc:creator>User</dc:creator>
  <cp:lastModifiedBy>User</cp:lastModifiedBy>
  <cp:revision>15</cp:revision>
  <dcterms:created xsi:type="dcterms:W3CDTF">2022-05-19T17:49:08Z</dcterms:created>
  <dcterms:modified xsi:type="dcterms:W3CDTF">2022-05-20T05:38:13Z</dcterms:modified>
</cp:coreProperties>
</file>