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3" r:id="rId3"/>
    <p:sldId id="257" r:id="rId4"/>
    <p:sldId id="259" r:id="rId5"/>
    <p:sldId id="260" r:id="rId6"/>
    <p:sldId id="265" r:id="rId7"/>
    <p:sldId id="266" r:id="rId8"/>
    <p:sldId id="258" r:id="rId9"/>
    <p:sldId id="262" r:id="rId10"/>
    <p:sldId id="261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7C1DF7-DE6D-4C39-8800-A9D92E84916A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50B5E9D-E6A4-43C5-96B0-CFBF323DD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996952"/>
            <a:ext cx="4464496" cy="1975104"/>
          </a:xfrm>
        </p:spPr>
        <p:txBody>
          <a:bodyPr/>
          <a:lstStyle/>
          <a:p>
            <a:r>
              <a:rPr lang="ru-RU" sz="1200" dirty="0" smtClean="0"/>
              <a:t>    </a:t>
            </a:r>
            <a:r>
              <a:rPr lang="ru-RU" sz="2800" dirty="0" smtClean="0"/>
              <a:t>«</a:t>
            </a:r>
            <a:r>
              <a:rPr lang="en-US" sz="2800" dirty="0" smtClean="0"/>
              <a:t>I</a:t>
            </a:r>
            <a:r>
              <a:rPr lang="ru-RU" sz="2800" dirty="0" smtClean="0"/>
              <a:t>Т- </a:t>
            </a:r>
            <a:r>
              <a:rPr lang="ru-RU" sz="2800" dirty="0" smtClean="0"/>
              <a:t>лаборатория»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	Возраст обучающихся:  15-17 лет  </a:t>
            </a:r>
            <a:br>
              <a:rPr lang="ru-RU" sz="1200" dirty="0" smtClean="0"/>
            </a:br>
            <a:r>
              <a:rPr lang="ru-RU" sz="1200" dirty="0" smtClean="0"/>
              <a:t>	Срок реализации: 1 год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                          </a:t>
            </a:r>
            <a:r>
              <a:rPr lang="ru-RU" sz="1800" dirty="0" smtClean="0"/>
              <a:t>Нагуманова З.Х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800" dirty="0" smtClean="0"/>
              <a:t>    </a:t>
            </a:r>
            <a:r>
              <a:rPr lang="ru-RU" sz="1800" dirty="0" smtClean="0"/>
              <a:t>учитель информатики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2400" cy="10081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ДОПОЛНИТЕЛЬНАЯ </a:t>
            </a:r>
            <a:r>
              <a:rPr lang="ru-RU" dirty="0" smtClean="0"/>
              <a:t>ОБЩЕОБРАЗОВАТЕЛЬНАЯ</a:t>
            </a:r>
            <a:br>
              <a:rPr lang="ru-RU" dirty="0" smtClean="0"/>
            </a:br>
            <a:r>
              <a:rPr lang="ru-RU" dirty="0" smtClean="0"/>
              <a:t>ОБЩЕРАЗВИВАЮЩАЯ ПРОГРАМММА</a:t>
            </a:r>
            <a:br>
              <a:rPr lang="ru-RU" dirty="0" smtClean="0"/>
            </a:br>
            <a:r>
              <a:rPr lang="ru-RU" dirty="0" smtClean="0"/>
              <a:t>            технической направленности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766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СРЕДНЯЯ ОБЩЕОБРАЗОВАТЕЛЬНАЯ ШКОЛА №16 АУЛ МАЛЫЙ БАРХАНЧАК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ИПАТОВСКОГО РАЙОНА СТАВРОПОЛЬСКОГО КРАЯ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gumanova ZH\Desktop\фото май\IMG_20220115_10511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2661" y="-434429"/>
            <a:ext cx="2157667" cy="3835852"/>
          </a:xfrm>
          <a:prstGeom prst="rect">
            <a:avLst/>
          </a:prstGeom>
          <a:noFill/>
        </p:spPr>
      </p:pic>
      <p:pic>
        <p:nvPicPr>
          <p:cNvPr id="5" name="Picture 4" descr="C:\Users\Nagumanova ZH\Desktop\фото май\IMG_20220226_11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05064"/>
            <a:ext cx="4179956" cy="23512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967335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Проектная работа </a:t>
            </a:r>
            <a:r>
              <a:rPr lang="ru-RU" sz="2400" dirty="0" smtClean="0"/>
              <a:t> при изучении модуля «</a:t>
            </a:r>
            <a:r>
              <a:rPr lang="ru-RU" sz="2400" dirty="0" err="1" smtClean="0"/>
              <a:t>Медиатехнология</a:t>
            </a:r>
            <a:r>
              <a:rPr lang="ru-RU" sz="2400" dirty="0" smtClean="0"/>
              <a:t>» </a:t>
            </a:r>
            <a:endParaRPr lang="ru-RU" sz="2400" dirty="0" smtClean="0"/>
          </a:p>
          <a:p>
            <a:pPr algn="ctr"/>
            <a:r>
              <a:rPr lang="ru-RU" sz="2400" dirty="0" smtClean="0"/>
              <a:t>п</a:t>
            </a:r>
            <a:r>
              <a:rPr lang="ru-RU" sz="2400" dirty="0" smtClean="0"/>
              <a:t>о созданию презентаций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agumanova ZH\Desktop\фото май\IMG_20220416_0947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443986" cy="2499742"/>
          </a:xfrm>
          <a:prstGeom prst="rect">
            <a:avLst/>
          </a:prstGeom>
          <a:noFill/>
        </p:spPr>
      </p:pic>
      <p:pic>
        <p:nvPicPr>
          <p:cNvPr id="3" name="Picture 4" descr="C:\Users\Nagumanova ZH\Desktop\фото май\IMG_20220416_1112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864540" cy="2736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573016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Просмотр видеоролика на сайте «Урок Цифры»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7772400" cy="60229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/>
              <a:t>Работа с данной программой привлекла большое число учащихся  к изучению информатики как предмета в целом и к одному из разделов «Программированию».</a:t>
            </a:r>
            <a:endParaRPr lang="ru-RU" sz="6000" b="1" dirty="0" smtClean="0"/>
          </a:p>
          <a:p>
            <a:pPr lvl="0">
              <a:buNone/>
            </a:pPr>
            <a:r>
              <a:rPr lang="ru-RU" sz="5000" dirty="0" smtClean="0"/>
              <a:t>У обучающихся  сформировались устойчивые знания:</a:t>
            </a:r>
          </a:p>
          <a:p>
            <a:pPr lvl="0"/>
            <a:r>
              <a:rPr lang="ru-RU" sz="4300" dirty="0" smtClean="0"/>
              <a:t> </a:t>
            </a:r>
            <a:r>
              <a:rPr lang="ru-RU" sz="4300" dirty="0" smtClean="0"/>
              <a:t>в области основных принципов программирования и </a:t>
            </a:r>
            <a:r>
              <a:rPr lang="ru-RU" sz="4300" dirty="0" err="1" smtClean="0"/>
              <a:t>игростроения</a:t>
            </a:r>
            <a:r>
              <a:rPr lang="ru-RU" sz="4300" dirty="0" smtClean="0"/>
              <a:t>;</a:t>
            </a:r>
          </a:p>
          <a:p>
            <a:pPr lvl="0"/>
            <a:r>
              <a:rPr lang="ru-RU" sz="4300" dirty="0" smtClean="0"/>
              <a:t>устойчивые знания в области построения алгоритмов;</a:t>
            </a:r>
          </a:p>
          <a:p>
            <a:pPr lvl="0"/>
            <a:r>
              <a:rPr lang="ru-RU" sz="4300" dirty="0" smtClean="0"/>
              <a:t>навыки </a:t>
            </a:r>
            <a:r>
              <a:rPr lang="ru-RU" sz="4300" dirty="0" smtClean="0"/>
              <a:t>современного организационно-экономического мышления, обеспечивающих социальную адаптацию в условиях рыночных отношений;</a:t>
            </a:r>
          </a:p>
          <a:p>
            <a:pPr lvl="0"/>
            <a:r>
              <a:rPr lang="ru-RU" sz="4300" dirty="0" smtClean="0"/>
              <a:t>самостоятельность </a:t>
            </a:r>
            <a:r>
              <a:rPr lang="ru-RU" sz="4300" dirty="0" smtClean="0"/>
              <a:t>в учебно-познавательной деятельности;</a:t>
            </a:r>
          </a:p>
          <a:p>
            <a:pPr lvl="0"/>
            <a:r>
              <a:rPr lang="ru-RU" sz="4300" dirty="0" smtClean="0"/>
              <a:t>способность </a:t>
            </a:r>
            <a:r>
              <a:rPr lang="ru-RU" sz="4300" dirty="0" smtClean="0"/>
              <a:t>к самореализации и целеустремленности;</a:t>
            </a:r>
          </a:p>
          <a:p>
            <a:pPr lvl="0"/>
            <a:r>
              <a:rPr lang="ru-RU" sz="4300" dirty="0" smtClean="0"/>
              <a:t>техническое </a:t>
            </a:r>
            <a:r>
              <a:rPr lang="ru-RU" sz="4300" dirty="0" smtClean="0"/>
              <a:t>мышление и творческий подход к работе;</a:t>
            </a:r>
          </a:p>
          <a:p>
            <a:pPr lvl="0"/>
            <a:r>
              <a:rPr lang="ru-RU" sz="4300" dirty="0" smtClean="0"/>
              <a:t>навыки </a:t>
            </a:r>
            <a:r>
              <a:rPr lang="ru-RU" sz="4300" dirty="0" smtClean="0"/>
              <a:t>научно-исследовательской, инженерно-конструкторской и проектной </a:t>
            </a:r>
            <a:r>
              <a:rPr lang="ru-RU" sz="4300" dirty="0" smtClean="0"/>
              <a:t>деятельности;</a:t>
            </a:r>
          </a:p>
          <a:p>
            <a:pPr lvl="0"/>
            <a:r>
              <a:rPr lang="ru-RU" sz="4300" dirty="0" smtClean="0"/>
              <a:t>ассоциативные </a:t>
            </a:r>
            <a:r>
              <a:rPr lang="ru-RU" sz="4300" dirty="0" smtClean="0"/>
              <a:t>возможности мышления.</a:t>
            </a:r>
          </a:p>
          <a:p>
            <a:r>
              <a:rPr lang="ru-RU" sz="4300" dirty="0" smtClean="0"/>
              <a:t>коммуникативная культура, </a:t>
            </a:r>
            <a:r>
              <a:rPr lang="ru-RU" sz="4300" dirty="0" smtClean="0"/>
              <a:t>внимание, уважение к людям;</a:t>
            </a:r>
          </a:p>
          <a:p>
            <a:pPr lvl="0"/>
            <a:r>
              <a:rPr lang="ru-RU" sz="4300" dirty="0" smtClean="0"/>
              <a:t>трудолюбие</a:t>
            </a:r>
            <a:r>
              <a:rPr lang="ru-RU" sz="4300" dirty="0" smtClean="0"/>
              <a:t>, развить трудовые умения и навыки, расширить политехнический кругозор и умение планировать работу по реализации замысла, предвидение результата и его достижение;</a:t>
            </a:r>
          </a:p>
          <a:p>
            <a:pPr lvl="0"/>
            <a:r>
              <a:rPr lang="ru-RU" sz="4300" dirty="0" smtClean="0"/>
              <a:t>способности </a:t>
            </a:r>
            <a:r>
              <a:rPr lang="ru-RU" sz="4300" dirty="0" smtClean="0"/>
              <a:t>к продуктивному общению и сотрудничеству со сверстниками и взрослыми в процессе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gumanova ZH\Desktop\фото май\IMG_20211120_09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24936" cy="2376264"/>
          </a:xfrm>
          <a:prstGeom prst="rect">
            <a:avLst/>
          </a:prstGeom>
          <a:noFill/>
        </p:spPr>
      </p:pic>
      <p:pic>
        <p:nvPicPr>
          <p:cNvPr id="1028" name="Picture 4" descr="C:\Users\Nagumanova ZH\Desktop\фото май\IMG_20211120_10115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87957" cy="2355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328498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Практическое занятие  по модулю 1 «</a:t>
            </a:r>
            <a:r>
              <a:rPr lang="ru-RU" dirty="0" err="1" smtClean="0"/>
              <a:t>Алгоритмика</a:t>
            </a:r>
            <a:r>
              <a:rPr lang="ru-RU" dirty="0" smtClean="0"/>
              <a:t> и исполнители»</a:t>
            </a:r>
            <a:endParaRPr lang="ru-RU" dirty="0"/>
          </a:p>
        </p:txBody>
      </p:sp>
      <p:pic>
        <p:nvPicPr>
          <p:cNvPr id="5" name="Picture 2" descr="C:\Users\Nagumanova ZH\Desktop\фото май\IMG_20220115_09482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83876" y="3497044"/>
            <a:ext cx="1954407" cy="2826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gumanova ZH\Desktop\фото май\IMG_20220115_09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78088" y="-373432"/>
            <a:ext cx="2000820" cy="3557013"/>
          </a:xfrm>
          <a:prstGeom prst="rect">
            <a:avLst/>
          </a:prstGeom>
          <a:noFill/>
        </p:spPr>
      </p:pic>
      <p:pic>
        <p:nvPicPr>
          <p:cNvPr id="3075" name="Picture 3" descr="C:\Users\Nagumanova ZH\Desktop\фото май\IMG_20220115_09141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64904"/>
            <a:ext cx="2099831" cy="3733033"/>
          </a:xfrm>
          <a:prstGeom prst="rect">
            <a:avLst/>
          </a:prstGeom>
          <a:noFill/>
        </p:spPr>
      </p:pic>
      <p:pic>
        <p:nvPicPr>
          <p:cNvPr id="3076" name="Picture 4" descr="C:\Users\Nagumanova ZH\Desktop\фото май\IMG_20220226_105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293096"/>
            <a:ext cx="3255346" cy="1831132"/>
          </a:xfrm>
          <a:prstGeom prst="rect">
            <a:avLst/>
          </a:prstGeom>
          <a:noFill/>
        </p:spPr>
      </p:pic>
      <p:pic>
        <p:nvPicPr>
          <p:cNvPr id="3077" name="Picture 5" descr="C:\Users\Nagumanova ZH\Desktop\фото май\IMG_20220226_105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0648"/>
            <a:ext cx="2131335" cy="3789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242088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обучающихся  с тренажерами на сайте «Урок Цифры»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agumanova ZH\Desktop\фото май\IMG_20220226_09462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4"/>
            <a:ext cx="3579890" cy="2013688"/>
          </a:xfrm>
          <a:prstGeom prst="rect">
            <a:avLst/>
          </a:prstGeom>
          <a:noFill/>
        </p:spPr>
      </p:pic>
      <p:pic>
        <p:nvPicPr>
          <p:cNvPr id="4100" name="Picture 4" descr="C:\Users\Nagumanova ZH\Desktop\фото май\IMG_20220226_0947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3563888" cy="2004687"/>
          </a:xfrm>
          <a:prstGeom prst="rect">
            <a:avLst/>
          </a:prstGeom>
          <a:noFill/>
        </p:spPr>
      </p:pic>
      <p:pic>
        <p:nvPicPr>
          <p:cNvPr id="4101" name="Picture 5" descr="C:\Users\Nagumanova ZH\Desktop\фото май\IMG_20220226_09494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803915" cy="2139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9249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Проектная работа по созданию кейсов, головоломок, рекламных буклетов и визиток.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924944"/>
            <a:ext cx="5400600" cy="1975104"/>
          </a:xfrm>
        </p:spPr>
        <p:txBody>
          <a:bodyPr/>
          <a:lstStyle/>
          <a:p>
            <a:pPr algn="ctr"/>
            <a:r>
              <a:rPr lang="ru-RU" sz="1200" dirty="0" smtClean="0"/>
              <a:t>    </a:t>
            </a:r>
            <a:r>
              <a:rPr lang="ru-RU" sz="2800" dirty="0" smtClean="0"/>
              <a:t> </a:t>
            </a:r>
            <a:r>
              <a:rPr lang="ru-RU" sz="2800" u="sng" dirty="0" smtClean="0"/>
              <a:t>«21 ВЕК - ИНФОРМАЦИОННЫЕ ТЕХНОЛОГИИ»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	Возраст обучающихся:  </a:t>
            </a:r>
            <a:r>
              <a:rPr lang="ru-RU" sz="1200" dirty="0" smtClean="0"/>
              <a:t>13-15 </a:t>
            </a:r>
            <a:r>
              <a:rPr lang="ru-RU" sz="1200" dirty="0" smtClean="0"/>
              <a:t>лет  </a:t>
            </a:r>
            <a:br>
              <a:rPr lang="ru-RU" sz="1200" dirty="0" smtClean="0"/>
            </a:br>
            <a:r>
              <a:rPr lang="ru-RU" sz="1200" dirty="0" smtClean="0"/>
              <a:t>	Срок реализации: 1 год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                          </a:t>
            </a:r>
            <a:r>
              <a:rPr lang="ru-RU" sz="1800" dirty="0" smtClean="0"/>
              <a:t>Нагуманова З.Х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800" dirty="0" smtClean="0"/>
              <a:t>    </a:t>
            </a:r>
            <a:r>
              <a:rPr lang="ru-RU" sz="1800" dirty="0" smtClean="0"/>
              <a:t>учитель информатики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772400" cy="100811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ДОПОЛНИТЕЛЬНАЯ </a:t>
            </a:r>
            <a:r>
              <a:rPr lang="ru-RU" dirty="0" smtClean="0"/>
              <a:t>ОБЩЕОБРАЗОВАТЕЛЬНАЯ</a:t>
            </a:r>
            <a:br>
              <a:rPr lang="ru-RU" dirty="0" smtClean="0"/>
            </a:br>
            <a:r>
              <a:rPr lang="ru-RU" dirty="0" smtClean="0"/>
              <a:t>ОБЩЕРАЗВИВАЮЩАЯ ПРОГРАМММА</a:t>
            </a:r>
            <a:br>
              <a:rPr lang="ru-RU" dirty="0" smtClean="0"/>
            </a:br>
            <a:r>
              <a:rPr lang="ru-RU" dirty="0" smtClean="0"/>
              <a:t>            технической направленности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47667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СРЕДНЯЯ ОБЩЕОБРАЗОВАТЕЛЬНАЯ ШКОЛА №16 АУЛ МАЛЫЙ БАРХАНЧАК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EEECE1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ИПАТОВСКОГО РАЙОНА СТАВРОПОЛЬСКОГО КРАЯ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843762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200" dirty="0" smtClean="0"/>
              <a:t>Обучающиеся научились: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работать </a:t>
            </a:r>
            <a:r>
              <a:rPr lang="ru-RU" dirty="0" smtClean="0"/>
              <a:t>с клавиатурой;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работать с манипулятором «Мышь»;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запускать программы;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работать с окнами;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работать с </a:t>
            </a:r>
            <a:r>
              <a:rPr lang="ru-RU" dirty="0" smtClean="0"/>
              <a:t>дисками;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создавать несложные </a:t>
            </a:r>
            <a:r>
              <a:rPr lang="ru-RU" dirty="0" smtClean="0"/>
              <a:t>изображения;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вводить текст и менять его внешний вид;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работать с фрагментом текста;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Обучающийся должен знать</a:t>
            </a:r>
            <a:r>
              <a:rPr lang="ru-RU" b="1" dirty="0" smtClean="0"/>
              <a:t>:</a:t>
            </a: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91680" y="3717032"/>
            <a:ext cx="678737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Обучающиеся  </a:t>
            </a:r>
            <a:r>
              <a:rPr lang="ru-RU" sz="3200" dirty="0" smtClean="0"/>
              <a:t>изучили: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основные части ПК;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название и назначение основных элементов пользовательского</a:t>
            </a:r>
          </a:p>
          <a:p>
            <a:pPr lvl="0"/>
            <a:r>
              <a:rPr lang="ru-RU" dirty="0" smtClean="0"/>
              <a:t>      интерфейса</a:t>
            </a:r>
            <a:r>
              <a:rPr lang="ru-RU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основные правила ввода и редактирования текста;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назначение графического редактора 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gumanova ZH\Desktop\фото май\IMG_20211120_10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42200"/>
            <a:ext cx="3587891" cy="2018189"/>
          </a:xfrm>
          <a:prstGeom prst="rect">
            <a:avLst/>
          </a:prstGeom>
          <a:noFill/>
        </p:spPr>
      </p:pic>
      <p:pic>
        <p:nvPicPr>
          <p:cNvPr id="2051" name="Picture 3" descr="C:\Users\Nagumanova ZH\Desktop\фото май\IMG_20211120_104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21088"/>
            <a:ext cx="3707904" cy="2085696"/>
          </a:xfrm>
          <a:prstGeom prst="rect">
            <a:avLst/>
          </a:prstGeom>
          <a:noFill/>
        </p:spPr>
      </p:pic>
      <p:pic>
        <p:nvPicPr>
          <p:cNvPr id="2052" name="Picture 4" descr="C:\Users\Nagumanova ZH\Desktop\фото май\IMG_20211120_105505_1.jpg"/>
          <p:cNvPicPr>
            <a:picLocks noChangeAspect="1" noChangeArrowheads="1"/>
          </p:cNvPicPr>
          <p:nvPr/>
        </p:nvPicPr>
        <p:blipFill>
          <a:blip r:embed="rId4" cstate="print"/>
          <a:srcRect t="18349"/>
          <a:stretch>
            <a:fillRect/>
          </a:stretch>
        </p:blipFill>
        <p:spPr bwMode="auto">
          <a:xfrm>
            <a:off x="467544" y="1412776"/>
            <a:ext cx="3075638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292494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Работа учащихся 9 классов по изучению пользовательского интерфейса текстового редактора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gumanova ZH\Desktop\фото май\IMG_20220226_11082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4211960" cy="2369228"/>
          </a:xfrm>
          <a:prstGeom prst="rect">
            <a:avLst/>
          </a:prstGeom>
          <a:noFill/>
        </p:spPr>
      </p:pic>
      <p:pic>
        <p:nvPicPr>
          <p:cNvPr id="6147" name="Picture 3" descr="C:\Users\Nagumanova ZH\Desktop\фото май\IMG_20220226_11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4096454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155679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Работа обучающихся  с тренажерами на сайте «Урок Цифры»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</TotalTime>
  <Words>332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    «IТ- лаборатория»      Возраст обучающихся:  15-17 лет    Срок реализации: 1 год                                                                                                      Нагуманова З.Х                                                                                                                                                                                                                                                                         учитель информатики </vt:lpstr>
      <vt:lpstr>Слайд 2</vt:lpstr>
      <vt:lpstr>Слайд 3</vt:lpstr>
      <vt:lpstr>Слайд 4</vt:lpstr>
      <vt:lpstr>Слайд 5</vt:lpstr>
      <vt:lpstr>     «21 ВЕК - ИНФОРМАЦИОННЫЕ ТЕХНОЛОГИИ»       Возраст обучающихся:  13-15 лет    Срок реализации: 1 год                                                                                                      Нагуманова З.Х                                                                                                                                                                                                                                                                         учитель информатики 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Nagumanova ZH</dc:creator>
  <cp:lastModifiedBy>Nagumanova ZH</cp:lastModifiedBy>
  <cp:revision>7</cp:revision>
  <dcterms:created xsi:type="dcterms:W3CDTF">2022-05-21T03:08:39Z</dcterms:created>
  <dcterms:modified xsi:type="dcterms:W3CDTF">2022-05-28T04:54:50Z</dcterms:modified>
</cp:coreProperties>
</file>